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C41F-D60B-4DF7-84BB-FCE9935D0D7C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FAC4-9463-40E3-B9CC-60767E19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F00">
                <a:alpha val="8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01A1-0F25-4AB6-A323-4BE556BDAAC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5;&#1072;&#1096;&#1072;%20&#1088;&#1086;&#1073;&#1086;&#1090;&#1072;\&#1055;&#1088;&#1077;&#1079;&#1077;&#1085;&#1090;&#1072;&#1094;&#1080;&#1080;\39___.-_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0%BA%D0%BE%D0%BB%D1%8C%D0%B4%D0%BE%D0%B2%D0%B0_%D0%BC%D0%BE%D0%B3%D0%B8%D0%BB%D0%B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://uk.wikipedia.org/wiki/%D0%A7%D0%B5%D1%80%D0%B2%D0%BE%D0%BD%D0%B8%D0%B9_%D0%BA%D0%BE%D1%80%D0%BF%D1%83%D1%81_%D0%9A%D0%9D%D0%A3" TargetMode="External"/><Relationship Id="rId4" Type="http://schemas.openxmlformats.org/officeDocument/2006/relationships/hyperlink" Target="http://uk.wikipedia.org/wiki/%D0%9B%D1%83%D0%BA'%D1%8F%D0%BD%D1%96%D0%B2%D1%81%D1%8C%D0%BA%D0%B8%D0%B9_%D1%86%D0%B2%D0%B8%D0%BD%D1%82%D0%B0%D1%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2%D0%B8%D1%87%D0%B8%D0%BD%D0%B0_%D0%9F%D0%B0%D0%B2%D0%BB%D0%BE_%D0%93%D1%80%D0%B8%D0%B3%D0%BE%D1%80%D0%BE%D0%B2%D0%B8%D1%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5_%D1%81%D1%96%D1%87%D0%BD%D1%8F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uk.wikipedia.org/wiki/%D0%A3%D0%BD%D1%96%D0%B2%D0%B5%D1%80%D1%81%D0%B0%D0%BB%D0%B8_%D0%A3%D0%BA%D1%80%D0%B0%D1%97%D0%BD%D1%81%D1%8C%D0%BA%D0%BE%D1%97_%D0%A6%D0%B5%D0%BD%D1%82%D1%80%D0%B0%D0%BB%D1%8C%D0%BD%D0%BE%D1%97_%D0%A0%D0%B0%D0%B4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1%96%D1%87%D0%BE%D0%B2%D1%96_%D0%A1%D1%82%D1%80%D1%96%D0%BB%D1%8C%D1%86%D1%96" TargetMode="External"/><Relationship Id="rId5" Type="http://schemas.openxmlformats.org/officeDocument/2006/relationships/hyperlink" Target="http://uk.wikipedia.org/wiki/%D0%9A%D0%B8%D1%97%D0%B2%D1%81%D1%8C%D0%BA%D0%B8%D0%B9_%D1%83%D0%BD%D1%96%D0%B2%D0%B5%D1%80%D1%81%D0%B8%D1%82%D0%B5%D1%82" TargetMode="External"/><Relationship Id="rId4" Type="http://schemas.openxmlformats.org/officeDocument/2006/relationships/hyperlink" Target="http://uk.wikipedia.org/wiki/19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uk.wikipedia.org/wiki/%D0%9C%D1%83%D1%80%D0%B0%D0%B2%D0%B9%D0%BE%D0%B2_%D0%9C%D0%B8%D1%85%D0%B0%D0%B9%D0%BB%D0%BE_%D0%90%D1%80%D1%82%D0%B5%D0%BC%D0%BE%D0%B2%D0%B8%D1%87" TargetMode="External"/><Relationship Id="rId4" Type="http://schemas.openxmlformats.org/officeDocument/2006/relationships/hyperlink" Target="http://uk.wikipedia.org/wiki/%D0%93%D0%BE%D0%BD%D1%87%D0%B0%D1%80%D0%B5%D0%BD%D0%BA%D0%BE_%D0%90%D0%B2%D0%B5%D1%80%D0%BA%D1%96%D0%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9%D0%B5_%D0%BD%D0%B5_%D0%B2%D0%BC%D0%B5%D1%80%D0%BB%D0%B0_%D0%A3%D0%BA%D1%80%D0%B0%D1%97%D0%BD%D0%B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4578561" cy="258532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 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січня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</a:t>
            </a:r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яті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Герої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Крут»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214686"/>
            <a:ext cx="5961890" cy="34163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Класний</a:t>
            </a: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керівник</a:t>
            </a:r>
            <a:endParaRPr lang="ru-RU" sz="5400" b="1" i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9-Б класу ЗОШ№11</a:t>
            </a:r>
          </a:p>
          <a:p>
            <a:pPr algn="ctr"/>
            <a:r>
              <a:rPr lang="uk-UA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uk-U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Бердичів</a:t>
            </a:r>
          </a:p>
          <a:p>
            <a:pPr algn="ctr"/>
            <a:r>
              <a:rPr lang="uk-UA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Кривошея</a:t>
            </a:r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С.Д.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321248"/>
            <a:ext cx="1357322" cy="333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39___.-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607220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1090" y="621508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4095746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260985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335159" cy="299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14290"/>
            <a:ext cx="214314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642918"/>
            <a:ext cx="938215" cy="230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285749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slow" advClick="0" advTm="1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85926"/>
            <a:ext cx="5619789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000108"/>
            <a:ext cx="2714644" cy="5355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Сотник </a:t>
            </a:r>
            <a:r>
              <a:rPr lang="ru-RU" b="1" dirty="0" err="1">
                <a:solidFill>
                  <a:srgbClr val="C00000"/>
                </a:solidFill>
              </a:rPr>
              <a:t>Андрій</a:t>
            </a:r>
            <a:r>
              <a:rPr lang="ru-RU" b="1" dirty="0">
                <a:solidFill>
                  <a:srgbClr val="C00000"/>
                </a:solidFill>
              </a:rPr>
              <a:t> Омельченко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Володимир</a:t>
            </a:r>
            <a:r>
              <a:rPr lang="ru-RU" b="1" dirty="0">
                <a:solidFill>
                  <a:srgbClr val="C00000"/>
                </a:solidFill>
              </a:rPr>
              <a:t> Шульгин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Лука </a:t>
            </a:r>
            <a:r>
              <a:rPr lang="ru-RU" b="1" dirty="0" err="1">
                <a:solidFill>
                  <a:srgbClr val="C00000"/>
                </a:solidFill>
              </a:rPr>
              <a:t>Дмитренко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Микола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Лизогуб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Олександр</a:t>
            </a:r>
            <a:r>
              <a:rPr lang="ru-RU" b="1" dirty="0">
                <a:solidFill>
                  <a:srgbClr val="C00000"/>
                </a:solidFill>
              </a:rPr>
              <a:t> Попович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Андріїв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Божко-Божинський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Ізидор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Курик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Олександр</a:t>
            </a:r>
            <a:r>
              <a:rPr lang="ru-RU" b="1" dirty="0">
                <a:solidFill>
                  <a:srgbClr val="C00000"/>
                </a:solidFill>
              </a:rPr>
              <a:t> Шерстюк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Головощук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Чижів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Кирик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Андрій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Соколовський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Микола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Корпан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М.Ганькевич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Євген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Тарнавський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Гнаткевич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Григорій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Пипський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86116" y="428604"/>
            <a:ext cx="564357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Символічна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могила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дерев'яний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хрест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крутян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Аскольдовій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могилі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Києві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8214" y="628652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5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429024" cy="457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3365774" cy="405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6215082"/>
            <a:ext cx="444782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ru-RU" b="1" dirty="0"/>
              <a:t>Могила </a:t>
            </a:r>
            <a:r>
              <a:rPr lang="ru-RU" b="1" dirty="0" err="1"/>
              <a:t>бійців</a:t>
            </a:r>
            <a:r>
              <a:rPr lang="ru-RU" b="1" dirty="0"/>
              <a:t> на </a:t>
            </a:r>
            <a:r>
              <a:rPr lang="ru-RU" b="1" u="sng" dirty="0" err="1">
                <a:hlinkClick r:id="rId4" tooltip="Лук'янівський цвинтар"/>
              </a:rPr>
              <a:t>Лук'янівському</a:t>
            </a:r>
            <a:r>
              <a:rPr lang="ru-RU" b="1" u="sng" dirty="0">
                <a:hlinkClick r:id="rId4" tooltip="Лук'янівський цвинтар"/>
              </a:rPr>
              <a:t> </a:t>
            </a:r>
            <a:r>
              <a:rPr lang="ru-RU" b="1" u="sng" dirty="0" err="1">
                <a:hlinkClick r:id="rId4" tooltip="Лук'янівський цвинтар"/>
              </a:rPr>
              <a:t>цвинтарі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4572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/>
            <a:r>
              <a:rPr lang="ru-RU" sz="2000" b="1" dirty="0" err="1"/>
              <a:t>Меморіал</a:t>
            </a:r>
            <a:r>
              <a:rPr lang="ru-RU" sz="2000" b="1" dirty="0"/>
              <a:t> </a:t>
            </a:r>
            <a:r>
              <a:rPr lang="ru-RU" sz="2000" b="1" dirty="0" err="1"/>
              <a:t>битви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Крутами</a:t>
            </a:r>
            <a:r>
              <a:rPr lang="ru-RU" sz="2000" b="1" dirty="0"/>
              <a:t> 1918 р. </a:t>
            </a:r>
            <a:r>
              <a:rPr lang="ru-RU" sz="2000" b="1" i="1" dirty="0"/>
              <a:t>(автор </a:t>
            </a:r>
            <a:r>
              <a:rPr lang="ru-RU" sz="2000" b="1" i="1" dirty="0" err="1"/>
              <a:t>Анатолій</a:t>
            </a:r>
            <a:r>
              <a:rPr lang="ru-RU" sz="2000" b="1" i="1" dirty="0"/>
              <a:t> Гайдамака, 2006 р.)</a:t>
            </a:r>
            <a:r>
              <a:rPr lang="ru-RU" sz="2000" b="1" dirty="0"/>
              <a:t> </a:t>
            </a:r>
            <a:r>
              <a:rPr lang="ru-RU" sz="2000" b="1" dirty="0" err="1"/>
              <a:t>копія</a:t>
            </a:r>
            <a:r>
              <a:rPr lang="ru-RU" sz="2000" b="1" dirty="0"/>
              <a:t> </a:t>
            </a:r>
            <a:r>
              <a:rPr lang="ru-RU" sz="2000" b="1" dirty="0" err="1"/>
              <a:t>однієї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u="sng" dirty="0">
                <a:hlinkClick r:id="rId5" tooltip="Червоний корпус КНУ"/>
              </a:rPr>
              <a:t>колон портику Червоного корпусу</a:t>
            </a:r>
            <a:r>
              <a:rPr lang="ru-RU" sz="2000" b="1" dirty="0"/>
              <a:t> </a:t>
            </a:r>
            <a:r>
              <a:rPr lang="ru-RU" sz="2000" b="1" dirty="0" err="1"/>
              <a:t>заввишки</a:t>
            </a:r>
            <a:r>
              <a:rPr lang="ru-RU" sz="2000" b="1" dirty="0"/>
              <a:t> 10 </a:t>
            </a:r>
            <a:r>
              <a:rPr lang="ru-RU" sz="2000" b="1" dirty="0" err="1"/>
              <a:t>метрів</a:t>
            </a:r>
            <a:endParaRPr lang="ru-RU" sz="2000" b="1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7517" y="3071810"/>
            <a:ext cx="1318855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28604"/>
            <a:ext cx="2857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528" y="100010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929198"/>
            <a:ext cx="57150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143512"/>
            <a:ext cx="5810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143512"/>
            <a:ext cx="5810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98944"/>
            <a:ext cx="3367087" cy="466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421481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91247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8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80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endParaRPr lang="ru-RU" sz="80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857364"/>
            <a:ext cx="783567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Вічна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память  героям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4" y="3071810"/>
          <a:ext cx="6596066" cy="3310890"/>
        </p:xfrm>
        <a:graphic>
          <a:graphicData uri="http://schemas.openxmlformats.org/drawingml/2006/table">
            <a:tbl>
              <a:tblPr/>
              <a:tblGrid>
                <a:gridCol w="3298033"/>
                <a:gridCol w="3298033"/>
              </a:tblGrid>
              <a:tr h="30003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Поховали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їх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—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Тридцять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мучнів-українців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Славних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молодих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...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Український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цвіт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! —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кривавій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дорозі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Нам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іти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світ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кого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посміла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знятись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Зрадника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рука?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Квітне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сонце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—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грає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вітер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Дніпро-ріка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...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 кого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завзявся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Каїн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Боже, покарай!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Понад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все вони любили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Свій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коханий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край.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Вмерли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Новім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Заповіті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 славою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святих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Поховали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їх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Павло</a:t>
                      </a:r>
                      <a:r>
                        <a:rPr lang="ru-RU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 </a:t>
                      </a:r>
                      <a:r>
                        <a:rPr lang="ru-RU" sz="2000" b="1" u="sng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Тичина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3786190"/>
            <a:ext cx="2286016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тридцяти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1495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6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143272" cy="351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4810" y="2500306"/>
            <a:ext cx="457200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Проголошення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суверенної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Української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Народної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Республіки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викликало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значний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міжнародний</a:t>
            </a:r>
            <a:r>
              <a:rPr lang="ru-RU" sz="2400" b="1" dirty="0" smtClean="0">
                <a:solidFill>
                  <a:srgbClr val="7030A0"/>
                </a:solidFill>
              </a:rPr>
              <a:t> резонанс. </a:t>
            </a:r>
            <a:r>
              <a:rPr lang="ru-RU" sz="2400" b="1" dirty="0" err="1" smtClean="0">
                <a:solidFill>
                  <a:srgbClr val="7030A0"/>
                </a:solidFill>
              </a:rPr>
              <a:t>Її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визнали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1918 </a:t>
            </a:r>
            <a:r>
              <a:rPr lang="ru-RU" b="1" dirty="0" err="1" smtClean="0">
                <a:solidFill>
                  <a:srgbClr val="C00000"/>
                </a:solidFill>
              </a:rPr>
              <a:t>році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</a:rPr>
              <a:t>Румунія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Франція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Великобританія</a:t>
            </a:r>
            <a:r>
              <a:rPr lang="ru-RU" b="1" dirty="0" smtClean="0">
                <a:solidFill>
                  <a:srgbClr val="C00000"/>
                </a:solidFill>
              </a:rPr>
              <a:t>, США, </a:t>
            </a:r>
            <a:r>
              <a:rPr lang="ru-RU" b="1" dirty="0" err="1" smtClean="0">
                <a:solidFill>
                  <a:srgbClr val="C00000"/>
                </a:solidFill>
              </a:rPr>
              <a:t>Німеччина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Австро-Угорщина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Болгарія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Туреччина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Японія</a:t>
            </a:r>
            <a:r>
              <a:rPr lang="ru-RU" b="1" dirty="0" smtClean="0">
                <a:solidFill>
                  <a:srgbClr val="C00000"/>
                </a:solidFill>
              </a:rPr>
              <a:t>, Китай, </a:t>
            </a:r>
            <a:r>
              <a:rPr lang="ru-RU" b="1" dirty="0" err="1" smtClean="0">
                <a:solidFill>
                  <a:srgbClr val="C00000"/>
                </a:solidFill>
              </a:rPr>
              <a:t>Португалія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Данія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Греція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Норвегія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Ірак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Іспанія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Фінляндія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Польща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Швеція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Швейцарія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інші</a:t>
            </a:r>
            <a:r>
              <a:rPr lang="ru-RU" b="1" dirty="0" smtClean="0">
                <a:solidFill>
                  <a:srgbClr val="C00000"/>
                </a:solidFill>
              </a:rPr>
              <a:t>; у 1919 </a:t>
            </a:r>
            <a:r>
              <a:rPr lang="ru-RU" b="1" dirty="0" err="1" smtClean="0">
                <a:solidFill>
                  <a:srgbClr val="C00000"/>
                </a:solidFill>
              </a:rPr>
              <a:t>році</a:t>
            </a:r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ru-RU" b="1" dirty="0" err="1" smtClean="0">
                <a:solidFill>
                  <a:srgbClr val="C00000"/>
                </a:solidFill>
              </a:rPr>
              <a:t>Угорщина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Чехословаччина</a:t>
            </a:r>
            <a:r>
              <a:rPr lang="ru-RU" b="1" dirty="0" smtClean="0">
                <a:solidFill>
                  <a:srgbClr val="C00000"/>
                </a:solidFill>
              </a:rPr>
              <a:t>, Ватикан, </a:t>
            </a:r>
            <a:r>
              <a:rPr lang="ru-RU" b="1" dirty="0" err="1" smtClean="0">
                <a:solidFill>
                  <a:srgbClr val="C00000"/>
                </a:solidFill>
              </a:rPr>
              <a:t>Голландія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Італія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тощо</a:t>
            </a:r>
            <a:r>
              <a:rPr lang="ru-RU" b="1" dirty="0" smtClean="0">
                <a:solidFill>
                  <a:srgbClr val="C00000"/>
                </a:solidFill>
              </a:rPr>
              <a:t>«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Крім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Радянської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Росії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086210"/>
            <a:ext cx="357190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71480"/>
            <a:ext cx="4782479" cy="158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00760" y="14285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3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572000" cy="5693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u="sng" dirty="0">
                <a:hlinkClick r:id="rId2" tooltip="Універсали Української Центральної Ради"/>
              </a:rPr>
              <a:t>Четвертому </a:t>
            </a:r>
            <a:r>
              <a:rPr lang="ru-RU" sz="2800" b="1" u="sng" dirty="0" err="1">
                <a:hlinkClick r:id="rId2" tooltip="Універсали Української Центральної Ради"/>
              </a:rPr>
              <a:t>Універсалі</a:t>
            </a:r>
            <a:r>
              <a:rPr lang="ru-RU" sz="2800" b="1" dirty="0"/>
              <a:t> уряд УНР закликав до </a:t>
            </a:r>
            <a:r>
              <a:rPr lang="ru-RU" sz="2800" b="1" dirty="0" err="1"/>
              <a:t>боротьби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більшовицькими</a:t>
            </a:r>
            <a:r>
              <a:rPr lang="ru-RU" sz="2800" b="1" dirty="0"/>
              <a:t> </a:t>
            </a:r>
            <a:r>
              <a:rPr lang="ru-RU" sz="2800" b="1" dirty="0" err="1"/>
              <a:t>військами</a:t>
            </a:r>
            <a:r>
              <a:rPr lang="ru-RU" sz="2800" b="1" dirty="0"/>
              <a:t> — а </a:t>
            </a:r>
            <a:r>
              <a:rPr lang="ru-RU" sz="2800" b="1" dirty="0" err="1"/>
              <a:t>вже</a:t>
            </a:r>
            <a:r>
              <a:rPr lang="ru-RU" sz="2800" b="1" dirty="0"/>
              <a:t> </a:t>
            </a:r>
            <a:r>
              <a:rPr lang="ru-RU" sz="2800" b="1" u="sng" dirty="0">
                <a:hlinkClick r:id="rId3" tooltip="5 січня"/>
              </a:rPr>
              <a:t>5 </a:t>
            </a:r>
            <a:r>
              <a:rPr lang="ru-RU" sz="2800" b="1" u="sng" dirty="0" err="1">
                <a:hlinkClick r:id="rId3" tooltip="5 січня"/>
              </a:rPr>
              <a:t>січня</a:t>
            </a:r>
            <a:r>
              <a:rPr lang="ru-RU" sz="2800" b="1" dirty="0"/>
              <a:t> </a:t>
            </a:r>
            <a:r>
              <a:rPr lang="ru-RU" sz="2800" b="1" u="sng" dirty="0">
                <a:hlinkClick r:id="rId4" tooltip="1918"/>
              </a:rPr>
              <a:t>1918</a:t>
            </a:r>
            <a:r>
              <a:rPr lang="ru-RU" sz="2800" b="1" dirty="0"/>
              <a:t> р. на </a:t>
            </a:r>
            <a:r>
              <a:rPr lang="ru-RU" sz="2800" b="1" dirty="0" err="1"/>
              <a:t>зборах</a:t>
            </a:r>
            <a:r>
              <a:rPr lang="ru-RU" sz="2800" b="1" dirty="0"/>
              <a:t> </a:t>
            </a:r>
            <a:r>
              <a:rPr lang="ru-RU" sz="2800" b="1" dirty="0" err="1"/>
              <a:t>студентів</a:t>
            </a:r>
            <a:r>
              <a:rPr lang="ru-RU" sz="2800" b="1" dirty="0"/>
              <a:t> </a:t>
            </a:r>
            <a:r>
              <a:rPr lang="ru-RU" sz="2800" b="1" dirty="0" err="1"/>
              <a:t>молодших</a:t>
            </a:r>
            <a:r>
              <a:rPr lang="ru-RU" sz="2800" b="1" dirty="0"/>
              <a:t> </a:t>
            </a:r>
            <a:r>
              <a:rPr lang="ru-RU" sz="2800" b="1" dirty="0" err="1"/>
              <a:t>курсів</a:t>
            </a:r>
            <a:r>
              <a:rPr lang="ru-RU" sz="2800" b="1" dirty="0"/>
              <a:t> </a:t>
            </a:r>
            <a:r>
              <a:rPr lang="ru-RU" sz="2800" b="1" u="sng" dirty="0" err="1">
                <a:hlinkClick r:id="rId5" tooltip="Київський університет"/>
              </a:rPr>
              <a:t>Київського</a:t>
            </a:r>
            <a:r>
              <a:rPr lang="ru-RU" sz="2800" b="1" u="sng" dirty="0">
                <a:hlinkClick r:id="rId5" tooltip="Київський університет"/>
              </a:rPr>
              <a:t> </a:t>
            </a:r>
            <a:r>
              <a:rPr lang="ru-RU" sz="2800" b="1" u="sng" dirty="0" err="1">
                <a:hlinkClick r:id="rId5" tooltip="Київський університет"/>
              </a:rPr>
              <a:t>університету</a:t>
            </a:r>
            <a:r>
              <a:rPr lang="ru-RU" sz="2800" b="1" dirty="0"/>
              <a:t> св. </a:t>
            </a:r>
            <a:r>
              <a:rPr lang="ru-RU" sz="2800" b="1" dirty="0" err="1"/>
              <a:t>Володимира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Українського</a:t>
            </a:r>
            <a:r>
              <a:rPr lang="ru-RU" sz="2800" b="1" dirty="0"/>
              <a:t> народного </a:t>
            </a:r>
            <a:r>
              <a:rPr lang="ru-RU" sz="2800" b="1" dirty="0" err="1"/>
              <a:t>університету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ухвалено</a:t>
            </a:r>
            <a:r>
              <a:rPr lang="ru-RU" sz="2800" b="1" dirty="0"/>
              <a:t> </a:t>
            </a:r>
            <a:r>
              <a:rPr lang="ru-RU" sz="2800" b="1" dirty="0" err="1"/>
              <a:t>створення</a:t>
            </a:r>
            <a:r>
              <a:rPr lang="ru-RU" sz="2800" b="1" dirty="0"/>
              <a:t> </a:t>
            </a:r>
            <a:r>
              <a:rPr lang="ru-RU" sz="2800" b="1" dirty="0" err="1"/>
              <a:t>студентського</a:t>
            </a:r>
            <a:r>
              <a:rPr lang="ru-RU" sz="2800" b="1" dirty="0"/>
              <a:t> куреня </a:t>
            </a:r>
            <a:r>
              <a:rPr lang="ru-RU" sz="2800" b="1" u="sng" dirty="0" err="1">
                <a:hlinkClick r:id="rId6" tooltip="Січові Стрільці"/>
              </a:rPr>
              <a:t>Січових</a:t>
            </a:r>
            <a:r>
              <a:rPr lang="ru-RU" sz="2800" b="1" u="sng" dirty="0">
                <a:hlinkClick r:id="rId6" tooltip="Січові Стрільці"/>
              </a:rPr>
              <a:t> </a:t>
            </a:r>
            <a:r>
              <a:rPr lang="ru-RU" sz="2800" b="1" u="sng" dirty="0" err="1">
                <a:hlinkClick r:id="rId6" tooltip="Січові Стрільці"/>
              </a:rPr>
              <a:t>Стрільців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00042"/>
            <a:ext cx="3286148" cy="438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86380" y="5000636"/>
            <a:ext cx="357186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«За волю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України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Полеглим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синам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бороні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під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Крутами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» —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київський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плакат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hlinkClick r:id="rId4" tooltip="1918"/>
              </a:rPr>
              <a:t>1918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року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621508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23812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1500198" cy="172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2428868"/>
            <a:ext cx="1643074" cy="110799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УНР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143116"/>
            <a:ext cx="3123612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Радянська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росія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282" y="4071942"/>
            <a:ext cx="414337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Командувачі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 tooltip="Гончаренко Аверкій"/>
              </a:rPr>
              <a:t>Аверкій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 tooltip="Гончаренко Аверкій"/>
              </a:rPr>
              <a:t>Гончаренко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Військові сили близько 300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Загін Вільного Козацтва армії УНР,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Помічний студентський курінь,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Юнацька школа;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8-10 кулеметів і одна гармата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214942" y="3786190"/>
            <a:ext cx="3643306" cy="26776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лизько 4000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 tooltip="Муравйов Михайло Артемович"/>
              </a:rPr>
              <a:t>Михайло Муравйов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Загін петроградських і московських червоногвардійців та матросів Балтійського флоту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14290"/>
            <a:ext cx="371477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285992"/>
            <a:ext cx="1381128" cy="13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14744" y="357187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413" grpId="0" animBg="1"/>
      <p:bldP spid="17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357718" cy="511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4082318" cy="300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920590" cy="129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8049090" cy="11079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Бій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крутами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307181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5056569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78760"/>
            <a:ext cx="4548186" cy="287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57464"/>
            <a:ext cx="1962152" cy="333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29652" y="328612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566737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47662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071966" cy="8925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sz="2400" b="1" dirty="0" err="1"/>
              <a:t>Бій</a:t>
            </a:r>
            <a:r>
              <a:rPr lang="ru-RU" sz="2400" b="1" dirty="0"/>
              <a:t> </a:t>
            </a:r>
            <a:r>
              <a:rPr lang="ru-RU" sz="2400" b="1" dirty="0" err="1"/>
              <a:t>тривав</a:t>
            </a:r>
            <a:r>
              <a:rPr lang="ru-RU" sz="2400" b="1" dirty="0"/>
              <a:t> </a:t>
            </a:r>
            <a:r>
              <a:rPr lang="ru-RU" sz="2800" b="1" i="1" u="sng" dirty="0" err="1"/>
              <a:t>більше</a:t>
            </a:r>
            <a:r>
              <a:rPr lang="ru-RU" sz="2800" b="1" i="1" u="sng" dirty="0"/>
              <a:t> 5 годин</a:t>
            </a:r>
            <a:r>
              <a:rPr lang="ru-RU" sz="2400" b="1" dirty="0"/>
              <a:t>, </a:t>
            </a:r>
            <a:r>
              <a:rPr lang="ru-RU" sz="2400" b="1" dirty="0" err="1"/>
              <a:t>українці</a:t>
            </a:r>
            <a:r>
              <a:rPr lang="ru-RU" sz="2400" b="1" dirty="0"/>
              <a:t> </a:t>
            </a:r>
            <a:r>
              <a:rPr lang="ru-RU" sz="2400" b="1" dirty="0" err="1"/>
              <a:t>відбили</a:t>
            </a:r>
            <a:r>
              <a:rPr lang="ru-RU" sz="2400" b="1" dirty="0"/>
              <a:t> </a:t>
            </a:r>
            <a:r>
              <a:rPr lang="ru-RU" sz="2400" b="1" dirty="0" err="1"/>
              <a:t>кілька</a:t>
            </a:r>
            <a:r>
              <a:rPr lang="ru-RU" sz="2400" b="1" dirty="0"/>
              <a:t> атак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142984"/>
            <a:ext cx="4572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2800" b="1" dirty="0"/>
              <a:t>Тим часом, за </a:t>
            </a:r>
            <a:r>
              <a:rPr lang="ru-RU" sz="2800" b="1" dirty="0" err="1"/>
              <a:t>свідченням</a:t>
            </a:r>
            <a:r>
              <a:rPr lang="ru-RU" sz="2800" b="1" dirty="0"/>
              <a:t> </a:t>
            </a:r>
            <a:r>
              <a:rPr lang="ru-RU" sz="2800" b="1" dirty="0" err="1"/>
              <a:t>очевидців</a:t>
            </a:r>
            <a:r>
              <a:rPr lang="ru-RU" sz="2800" b="1" dirty="0"/>
              <a:t> у </a:t>
            </a:r>
            <a:r>
              <a:rPr lang="ru-RU" sz="2800" b="1" dirty="0" err="1"/>
              <a:t>студентів</a:t>
            </a:r>
            <a:r>
              <a:rPr lang="ru-RU" sz="2800" b="1" dirty="0"/>
              <a:t> та </a:t>
            </a:r>
            <a:r>
              <a:rPr lang="ru-RU" sz="2800" b="1" dirty="0" err="1"/>
              <a:t>юнкерів</a:t>
            </a:r>
            <a:r>
              <a:rPr lang="ru-RU" sz="2800" b="1" dirty="0"/>
              <a:t> почали </a:t>
            </a:r>
            <a:r>
              <a:rPr lang="ru-RU" sz="2800" b="1" dirty="0" err="1"/>
              <a:t>кінчатися</a:t>
            </a:r>
            <a:r>
              <a:rPr lang="ru-RU" sz="2800" b="1" dirty="0"/>
              <a:t> </a:t>
            </a:r>
            <a:r>
              <a:rPr lang="ru-RU" sz="2800" b="1" dirty="0" err="1"/>
              <a:t>набої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скінчилися</a:t>
            </a:r>
            <a:r>
              <a:rPr lang="ru-RU" sz="2800" b="1" dirty="0"/>
              <a:t> снаряди для </a:t>
            </a:r>
            <a:r>
              <a:rPr lang="ru-RU" sz="2800" b="1" dirty="0" err="1"/>
              <a:t>гармати</a:t>
            </a:r>
            <a:r>
              <a:rPr lang="ru-RU" sz="28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14290"/>
            <a:ext cx="2832827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29.01.1918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400050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72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3200" b="1" u="sng" dirty="0" smtClean="0"/>
              <a:t>У бою </a:t>
            </a:r>
            <a:r>
              <a:rPr lang="ru-RU" sz="3200" b="1" u="sng" dirty="0"/>
              <a:t>в полон </a:t>
            </a:r>
            <a:r>
              <a:rPr lang="ru-RU" sz="3200" b="1" u="sng" dirty="0" err="1"/>
              <a:t>потрапив</a:t>
            </a:r>
            <a:r>
              <a:rPr lang="ru-RU" sz="3200" b="1" u="sng" dirty="0"/>
              <a:t> </a:t>
            </a:r>
            <a:r>
              <a:rPr lang="ru-RU" sz="3200" b="1" u="sng" dirty="0" err="1"/>
              <a:t>розвідувальний</a:t>
            </a:r>
            <a:r>
              <a:rPr lang="ru-RU" sz="3200" b="1" u="sng" dirty="0"/>
              <a:t> взвод (</a:t>
            </a:r>
            <a:r>
              <a:rPr lang="ru-RU" sz="3200" b="1" u="sng" dirty="0" err="1"/>
              <a:t>близько</a:t>
            </a:r>
            <a:r>
              <a:rPr lang="ru-RU" sz="3200" b="1" u="sng" dirty="0"/>
              <a:t> 30 </a:t>
            </a:r>
            <a:r>
              <a:rPr lang="ru-RU" sz="3200" b="1" u="sng" dirty="0" err="1"/>
              <a:t>чоловік</a:t>
            </a:r>
            <a:r>
              <a:rPr lang="ru-RU" sz="3200" b="1" u="sng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572560" cy="46474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sz="3200" b="1" i="1" dirty="0"/>
              <a:t>За </a:t>
            </a:r>
            <a:r>
              <a:rPr lang="ru-RU" sz="3200" b="1" i="1" dirty="0" err="1"/>
              <a:t>свідченнями</a:t>
            </a:r>
            <a:r>
              <a:rPr lang="ru-RU" sz="3200" b="1" i="1" dirty="0"/>
              <a:t> </a:t>
            </a:r>
            <a:r>
              <a:rPr lang="ru-RU" sz="3200" b="1" i="1" dirty="0" err="1"/>
              <a:t>очевидців</a:t>
            </a:r>
            <a:r>
              <a:rPr lang="ru-RU" sz="3200" b="1" i="1" dirty="0"/>
              <a:t>, над 27-ма студентами </a:t>
            </a:r>
            <a:r>
              <a:rPr lang="ru-RU" sz="3200" b="1" i="1" dirty="0" err="1"/>
              <a:t>спочатку</a:t>
            </a:r>
            <a:r>
              <a:rPr lang="ru-RU" sz="3200" b="1" i="1" dirty="0"/>
              <a:t> </a:t>
            </a:r>
            <a:r>
              <a:rPr lang="ru-RU" sz="3200" b="1" i="1" dirty="0" err="1"/>
              <a:t>знущалися</a:t>
            </a:r>
            <a:r>
              <a:rPr lang="ru-RU" sz="3200" b="1" i="1" dirty="0"/>
              <a:t>, а </a:t>
            </a:r>
            <a:r>
              <a:rPr lang="ru-RU" sz="3200" b="1" i="1" dirty="0" err="1"/>
              <a:t>потім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розстріляли.Учень</a:t>
            </a:r>
            <a:r>
              <a:rPr lang="ru-RU" sz="3200" b="1" i="1" dirty="0" smtClean="0"/>
              <a:t> </a:t>
            </a:r>
            <a:r>
              <a:rPr lang="ru-RU" sz="3200" b="1" i="1" dirty="0"/>
              <a:t>7-го </a:t>
            </a:r>
            <a:r>
              <a:rPr lang="ru-RU" sz="3200" b="1" i="1" dirty="0" err="1"/>
              <a:t>класу</a:t>
            </a:r>
            <a:r>
              <a:rPr lang="ru-RU" sz="3200" b="1" i="1" dirty="0"/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Григорій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Пипський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/>
              <a:t>зі</a:t>
            </a:r>
            <a:r>
              <a:rPr lang="ru-RU" sz="3200" b="1" i="1" dirty="0"/>
              <a:t> </a:t>
            </a:r>
            <a:r>
              <a:rPr lang="ru-RU" sz="3200" b="1" i="1" dirty="0" err="1"/>
              <a:t>Старосамбірщини</a:t>
            </a:r>
            <a:r>
              <a:rPr lang="ru-RU" sz="3200" b="1" i="1" dirty="0"/>
              <a:t> перед </a:t>
            </a:r>
            <a:r>
              <a:rPr lang="ru-RU" sz="3200" b="1" i="1" dirty="0" err="1"/>
              <a:t>розстрілом</a:t>
            </a:r>
            <a:r>
              <a:rPr lang="ru-RU" sz="3200" b="1" i="1" dirty="0"/>
              <a:t> перший почав </a:t>
            </a:r>
            <a:r>
              <a:rPr lang="ru-RU" sz="3200" b="1" i="1" dirty="0" err="1"/>
              <a:t>співати</a:t>
            </a:r>
            <a:r>
              <a:rPr lang="ru-RU" sz="3200" b="1" i="1" dirty="0"/>
              <a:t> </a:t>
            </a:r>
            <a:r>
              <a:rPr lang="ru-RU" sz="3200" b="1" i="1" u="sng" dirty="0">
                <a:hlinkClick r:id="rId2" tooltip="Ще не вмерла Україна"/>
              </a:rPr>
              <a:t>«</a:t>
            </a:r>
            <a:r>
              <a:rPr lang="ru-RU" sz="3200" b="1" i="1" u="sng" dirty="0" err="1">
                <a:hlinkClick r:id="rId2" tooltip="Ще не вмерла Україна"/>
              </a:rPr>
              <a:t>Ще</a:t>
            </a:r>
            <a:r>
              <a:rPr lang="ru-RU" sz="3200" b="1" i="1" u="sng" dirty="0">
                <a:hlinkClick r:id="rId2" tooltip="Ще не вмерла Україна"/>
              </a:rPr>
              <a:t> не </a:t>
            </a:r>
            <a:r>
              <a:rPr lang="ru-RU" sz="3200" b="1" i="1" u="sng" dirty="0" err="1">
                <a:hlinkClick r:id="rId2" tooltip="Ще не вмерла Україна"/>
              </a:rPr>
              <a:t>вмерла</a:t>
            </a:r>
            <a:r>
              <a:rPr lang="ru-RU" sz="3200" b="1" i="1" u="sng" dirty="0">
                <a:hlinkClick r:id="rId2" tooltip="Ще не вмерла Україна"/>
              </a:rPr>
              <a:t> </a:t>
            </a:r>
            <a:r>
              <a:rPr lang="ru-RU" sz="3200" b="1" i="1" u="sng" dirty="0" err="1">
                <a:hlinkClick r:id="rId2" tooltip="Ще не вмерла Україна"/>
              </a:rPr>
              <a:t>Україна</a:t>
            </a:r>
            <a:r>
              <a:rPr lang="ru-RU" sz="3200" b="1" i="1" u="sng" dirty="0">
                <a:hlinkClick r:id="rId2" tooltip="Ще не вмерла Україна"/>
              </a:rPr>
              <a:t>»</a:t>
            </a:r>
            <a:r>
              <a:rPr lang="ru-RU" sz="3200" b="1" i="1" dirty="0"/>
              <a:t>, </a:t>
            </a:r>
            <a:r>
              <a:rPr lang="ru-RU" sz="3200" b="1" i="1" dirty="0" err="1"/>
              <a:t>і</a:t>
            </a:r>
            <a:r>
              <a:rPr lang="ru-RU" sz="3200" b="1" i="1" dirty="0"/>
              <a:t> </a:t>
            </a:r>
            <a:r>
              <a:rPr lang="ru-RU" sz="3200" b="1" i="1" dirty="0" err="1"/>
              <a:t>решта</a:t>
            </a:r>
            <a:r>
              <a:rPr lang="ru-RU" sz="3200" b="1" i="1" dirty="0"/>
              <a:t> </a:t>
            </a:r>
            <a:r>
              <a:rPr lang="ru-RU" sz="3200" b="1" i="1" dirty="0" err="1"/>
              <a:t>студентів</a:t>
            </a:r>
            <a:r>
              <a:rPr lang="ru-RU" sz="3200" b="1" i="1" dirty="0"/>
              <a:t> </a:t>
            </a:r>
            <a:r>
              <a:rPr lang="ru-RU" sz="3200" b="1" i="1" dirty="0" err="1"/>
              <a:t>підтримали</a:t>
            </a:r>
            <a:r>
              <a:rPr lang="ru-RU" sz="3200" b="1" i="1" dirty="0"/>
              <a:t> </a:t>
            </a:r>
            <a:r>
              <a:rPr lang="ru-RU" sz="3200" b="1" i="1" dirty="0" err="1"/>
              <a:t>спів</a:t>
            </a:r>
            <a:r>
              <a:rPr lang="ru-RU" sz="3200" b="1" i="1" dirty="0"/>
              <a:t>.</a:t>
            </a:r>
          </a:p>
          <a:p>
            <a:r>
              <a:rPr lang="ru-RU" sz="3200" b="1" i="1" dirty="0" err="1"/>
              <a:t>Після</a:t>
            </a:r>
            <a:r>
              <a:rPr lang="ru-RU" sz="3200" b="1" i="1" dirty="0"/>
              <a:t> </a:t>
            </a:r>
            <a:r>
              <a:rPr lang="ru-RU" sz="3200" b="1" i="1" dirty="0" err="1"/>
              <a:t>розстрілу</a:t>
            </a:r>
            <a:r>
              <a:rPr lang="ru-RU" sz="3200" b="1" i="1" dirty="0"/>
              <a:t> </a:t>
            </a:r>
            <a:r>
              <a:rPr lang="ru-RU" sz="3200" b="1" i="1" dirty="0" err="1"/>
              <a:t>місцевим</a:t>
            </a:r>
            <a:r>
              <a:rPr lang="ru-RU" sz="3200" b="1" i="1" dirty="0"/>
              <a:t> жителям </a:t>
            </a:r>
            <a:r>
              <a:rPr lang="ru-RU" sz="3200" b="1" i="1" dirty="0" err="1"/>
              <a:t>деякий</a:t>
            </a:r>
            <a:r>
              <a:rPr lang="ru-RU" sz="3200" b="1" i="1" dirty="0"/>
              <a:t> час </a:t>
            </a:r>
            <a:r>
              <a:rPr lang="ru-RU" sz="3200" b="1" i="1" dirty="0" err="1"/>
              <a:t>забороняли</a:t>
            </a:r>
            <a:r>
              <a:rPr lang="ru-RU" sz="3200" b="1" i="1" dirty="0"/>
              <a:t> </a:t>
            </a:r>
            <a:r>
              <a:rPr lang="ru-RU" sz="3200" b="1" i="1" dirty="0" err="1"/>
              <a:t>ховати</a:t>
            </a:r>
            <a:r>
              <a:rPr lang="ru-RU" sz="3200" b="1" i="1" dirty="0"/>
              <a:t> </a:t>
            </a:r>
            <a:r>
              <a:rPr lang="ru-RU" sz="3200" b="1" i="1" dirty="0" err="1"/>
              <a:t>тіла</a:t>
            </a:r>
            <a:r>
              <a:rPr lang="ru-RU" sz="3200" b="1" i="1" dirty="0"/>
              <a:t> </a:t>
            </a:r>
            <a:r>
              <a:rPr lang="ru-RU" sz="3200" b="1" i="1" dirty="0" err="1"/>
              <a:t>померлих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142873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slow" advClick="0" advTm="2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214290"/>
            <a:ext cx="4767652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Вшанування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09" y="3357562"/>
            <a:ext cx="3977225" cy="297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Burying_of_the_fighters_of_the_Battle_of_Kru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4643470" cy="403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5929330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Урочисте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перепоховання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студентів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Києві</a:t>
            </a:r>
            <a:r>
              <a:rPr lang="ru-RU" b="1" dirty="0">
                <a:solidFill>
                  <a:srgbClr val="C00000"/>
                </a:solidFill>
              </a:rPr>
              <a:t> 19 </a:t>
            </a:r>
            <a:r>
              <a:rPr lang="ru-RU" b="1" dirty="0" err="1">
                <a:solidFill>
                  <a:srgbClr val="C00000"/>
                </a:solidFill>
              </a:rPr>
              <a:t>березня</a:t>
            </a:r>
            <a:r>
              <a:rPr lang="ru-RU" b="1" dirty="0">
                <a:solidFill>
                  <a:srgbClr val="C00000"/>
                </a:solidFill>
              </a:rPr>
              <a:t> 1918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3965321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429520" y="128586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390</Words>
  <Application>Microsoft Office PowerPoint</Application>
  <PresentationFormat>Экран (4:3)</PresentationFormat>
  <Paragraphs>84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2011-01-25T18:55:04Z</dcterms:created>
  <dcterms:modified xsi:type="dcterms:W3CDTF">2012-02-19T08:36:44Z</dcterms:modified>
</cp:coreProperties>
</file>